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1-01-future-overview-16x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11480" y="4983480"/>
            <a:ext cx="5943600" cy="1508760"/>
          </a:xfrm>
          <a:prstGeom prst="rect">
            <a:avLst/>
          </a:prstGeom>
          <a:solidFill>
            <a:srgbClr val="0A11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 lIns="164592" rIns="164592" tIns="73152" bIns="73152"/>
          <a:lstStyle/>
          <a:p>
            <a:pPr algn="l"/>
            <a:r>
              <a:rPr sz="1000" b="1">
                <a:solidFill>
                  <a:srgbClr val="75D7FF"/>
                </a:solidFill>
                <a:latin typeface="Avenir Next"/>
              </a:rPr>
              <a:t>FUTURE SYSTEMS BRIEFING</a:t>
            </a:r>
          </a:p>
          <a:p>
            <a:pPr algn="l"/>
            <a:r>
              <a:rPr sz="3400" b="1">
                <a:solidFill>
                  <a:srgbClr val="F7FBFF"/>
                </a:solidFill>
                <a:latin typeface="Avenir Next"/>
              </a:rPr>
              <a:t>Possible Futures</a:t>
            </a:r>
          </a:p>
          <a:p>
            <a:pPr algn="l"/>
            <a:r>
              <a:rPr sz="1500">
                <a:solidFill>
                  <a:srgbClr val="B2C6E7"/>
                </a:solidFill>
                <a:latin typeface="Avenir Next"/>
              </a:rPr>
              <a:t>A visual sprint from compute abundance to virtual universes.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1-01-future-overview-16x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11480" y="4983480"/>
            <a:ext cx="5943600" cy="1508760"/>
          </a:xfrm>
          <a:prstGeom prst="rect">
            <a:avLst/>
          </a:prstGeom>
          <a:solidFill>
            <a:srgbClr val="0A11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 lIns="164592" rIns="164592" tIns="73152" bIns="73152"/>
          <a:lstStyle/>
          <a:p>
            <a:pPr algn="l"/>
            <a:r>
              <a:rPr sz="1000" b="1">
                <a:solidFill>
                  <a:srgbClr val="75D7FF"/>
                </a:solidFill>
                <a:latin typeface="Avenir Next"/>
              </a:rPr>
              <a:t>CLOSING</a:t>
            </a:r>
          </a:p>
          <a:p>
            <a:pPr algn="l"/>
            <a:r>
              <a:rPr sz="2600" b="1">
                <a:solidFill>
                  <a:srgbClr val="F7FBFF"/>
                </a:solidFill>
                <a:latin typeface="Avenir Next"/>
              </a:rPr>
              <a:t>Where To Build</a:t>
            </a:r>
          </a:p>
          <a:p>
            <a:pPr algn="l"/>
            <a:r>
              <a:rPr sz="1500">
                <a:solidFill>
                  <a:srgbClr val="B2C6E7"/>
                </a:solidFill>
                <a:latin typeface="Avenir Next"/>
              </a:rPr>
              <a:t>The biggest opportunities sit where AI, biotech, robotics, and space overlap.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2-02-massive-compute-16x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11480" y="4983480"/>
            <a:ext cx="5943600" cy="1508760"/>
          </a:xfrm>
          <a:prstGeom prst="rect">
            <a:avLst/>
          </a:prstGeom>
          <a:solidFill>
            <a:srgbClr val="0A11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 lIns="164592" rIns="164592" tIns="73152" bIns="73152"/>
          <a:lstStyle/>
          <a:p>
            <a:pPr algn="l"/>
            <a:r>
              <a:rPr sz="1000" b="1">
                <a:solidFill>
                  <a:srgbClr val="75D7FF"/>
                </a:solidFill>
                <a:latin typeface="Avenir Next"/>
              </a:rPr>
              <a:t>COMPUTE</a:t>
            </a:r>
          </a:p>
          <a:p>
            <a:pPr algn="l"/>
            <a:r>
              <a:rPr sz="2600" b="1">
                <a:solidFill>
                  <a:srgbClr val="F7FBFF"/>
                </a:solidFill>
                <a:latin typeface="Avenir Next"/>
              </a:rPr>
              <a:t>Massive Compute</a:t>
            </a:r>
          </a:p>
          <a:p>
            <a:pPr algn="l"/>
            <a:r>
              <a:rPr sz="1500">
                <a:solidFill>
                  <a:srgbClr val="B2C6E7"/>
                </a:solidFill>
                <a:latin typeface="Avenir Next"/>
              </a:rPr>
              <a:t>Cheaper compute gives small teams super-lab capability.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3-09-robots-16x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11480" y="4983480"/>
            <a:ext cx="5943600" cy="1508760"/>
          </a:xfrm>
          <a:prstGeom prst="rect">
            <a:avLst/>
          </a:prstGeom>
          <a:solidFill>
            <a:srgbClr val="0A11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 lIns="164592" rIns="164592" tIns="73152" bIns="73152"/>
          <a:lstStyle/>
          <a:p>
            <a:pPr algn="l"/>
            <a:r>
              <a:rPr sz="1000" b="1">
                <a:solidFill>
                  <a:srgbClr val="75D7FF"/>
                </a:solidFill>
                <a:latin typeface="Avenir Next"/>
              </a:rPr>
              <a:t>AUTOMATION</a:t>
            </a:r>
          </a:p>
          <a:p>
            <a:pPr algn="l"/>
            <a:r>
              <a:rPr sz="2600" b="1">
                <a:solidFill>
                  <a:srgbClr val="F7FBFF"/>
                </a:solidFill>
                <a:latin typeface="Avenir Next"/>
              </a:rPr>
              <a:t>Robots Go Mainstream</a:t>
            </a:r>
          </a:p>
          <a:p>
            <a:pPr algn="l"/>
            <a:r>
              <a:rPr sz="1500">
                <a:solidFill>
                  <a:srgbClr val="B2C6E7"/>
                </a:solidFill>
                <a:latin typeface="Avenir Next"/>
              </a:rPr>
              <a:t>General-purpose robots become visible workers across real environments.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4-03-longevity-16x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11480" y="4983480"/>
            <a:ext cx="5943600" cy="1508760"/>
          </a:xfrm>
          <a:prstGeom prst="rect">
            <a:avLst/>
          </a:prstGeom>
          <a:solidFill>
            <a:srgbClr val="0A11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 lIns="164592" rIns="164592" tIns="73152" bIns="73152"/>
          <a:lstStyle/>
          <a:p>
            <a:pPr algn="l"/>
            <a:r>
              <a:rPr sz="1000" b="1">
                <a:solidFill>
                  <a:srgbClr val="75D7FF"/>
                </a:solidFill>
                <a:latin typeface="Avenir Next"/>
              </a:rPr>
              <a:t>LONGEVITY</a:t>
            </a:r>
          </a:p>
          <a:p>
            <a:pPr algn="l"/>
            <a:r>
              <a:rPr sz="2600" b="1">
                <a:solidFill>
                  <a:srgbClr val="F7FBFF"/>
                </a:solidFill>
                <a:latin typeface="Avenir Next"/>
              </a:rPr>
              <a:t>Healthy Lifespan Engineering</a:t>
            </a:r>
          </a:p>
          <a:p>
            <a:pPr algn="l"/>
            <a:r>
              <a:rPr sz="1500">
                <a:solidFill>
                  <a:srgbClr val="B2C6E7"/>
                </a:solidFill>
                <a:latin typeface="Avenir Next"/>
              </a:rPr>
              <a:t>Repair-focused medicine extends healthy years, not just lifespan.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5-04-nanotechnology-16x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11480" y="4983480"/>
            <a:ext cx="5943600" cy="1508760"/>
          </a:xfrm>
          <a:prstGeom prst="rect">
            <a:avLst/>
          </a:prstGeom>
          <a:solidFill>
            <a:srgbClr val="0A11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 lIns="164592" rIns="164592" tIns="73152" bIns="73152"/>
          <a:lstStyle/>
          <a:p>
            <a:pPr algn="l"/>
            <a:r>
              <a:rPr sz="1000" b="1">
                <a:solidFill>
                  <a:srgbClr val="75D7FF"/>
                </a:solidFill>
                <a:latin typeface="Avenir Next"/>
              </a:rPr>
              <a:t>NANOTECHNOLOGY</a:t>
            </a:r>
          </a:p>
          <a:p>
            <a:pPr algn="l"/>
            <a:r>
              <a:rPr sz="2600" b="1">
                <a:solidFill>
                  <a:srgbClr val="F7FBFF"/>
                </a:solidFill>
                <a:latin typeface="Avenir Next"/>
              </a:rPr>
              <a:t>Atomic Precision Manufacturing</a:t>
            </a:r>
          </a:p>
          <a:p>
            <a:pPr algn="l"/>
            <a:r>
              <a:rPr sz="1500">
                <a:solidFill>
                  <a:srgbClr val="B2C6E7"/>
                </a:solidFill>
                <a:latin typeface="Avenir Next"/>
              </a:rPr>
              <a:t>Molecular control unlocks new materials and lower waste.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6-05-starshot-16x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11480" y="4983480"/>
            <a:ext cx="5943600" cy="1508760"/>
          </a:xfrm>
          <a:prstGeom prst="rect">
            <a:avLst/>
          </a:prstGeom>
          <a:solidFill>
            <a:srgbClr val="0A11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 lIns="164592" rIns="164592" tIns="73152" bIns="73152"/>
          <a:lstStyle/>
          <a:p>
            <a:pPr algn="l"/>
            <a:r>
              <a:rPr sz="1000" b="1">
                <a:solidFill>
                  <a:srgbClr val="75D7FF"/>
                </a:solidFill>
                <a:latin typeface="Avenir Next"/>
              </a:rPr>
              <a:t>STARSHOT</a:t>
            </a:r>
          </a:p>
          <a:p>
            <a:pPr algn="l"/>
            <a:r>
              <a:rPr sz="2600" b="1">
                <a:solidFill>
                  <a:srgbClr val="F7FBFF"/>
                </a:solidFill>
                <a:latin typeface="Avenir Next"/>
              </a:rPr>
              <a:t>Energy-Beamed Propulsion</a:t>
            </a:r>
          </a:p>
          <a:p>
            <a:pPr algn="l"/>
            <a:r>
              <a:rPr sz="1500">
                <a:solidFill>
                  <a:srgbClr val="B2C6E7"/>
                </a:solidFill>
                <a:latin typeface="Avenir Next"/>
              </a:rPr>
              <a:t>Laser arrays could accelerate ultralight sails toward nearby stars.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7-06-oneill-cylinder-16x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11480" y="4983480"/>
            <a:ext cx="5943600" cy="1508760"/>
          </a:xfrm>
          <a:prstGeom prst="rect">
            <a:avLst/>
          </a:prstGeom>
          <a:solidFill>
            <a:srgbClr val="0A11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 lIns="164592" rIns="164592" tIns="73152" bIns="73152"/>
          <a:lstStyle/>
          <a:p>
            <a:pPr algn="l"/>
            <a:r>
              <a:rPr sz="1000" b="1">
                <a:solidFill>
                  <a:srgbClr val="75D7FF"/>
                </a:solidFill>
                <a:latin typeface="Avenir Next"/>
              </a:rPr>
              <a:t>SPACE HABITATS</a:t>
            </a:r>
          </a:p>
          <a:p>
            <a:pPr algn="l"/>
            <a:r>
              <a:rPr sz="2600" b="1">
                <a:solidFill>
                  <a:srgbClr val="F7FBFF"/>
                </a:solidFill>
                <a:latin typeface="Avenir Next"/>
              </a:rPr>
              <a:t>O'Neill Cylinders</a:t>
            </a:r>
          </a:p>
          <a:p>
            <a:pPr algn="l"/>
            <a:r>
              <a:rPr sz="1500">
                <a:solidFill>
                  <a:srgbClr val="B2C6E7"/>
                </a:solidFill>
                <a:latin typeface="Avenir Next"/>
              </a:rPr>
              <a:t>Rotating habitats could support Earth-like living at orbital scale.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8-07-information-compression-16x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11480" y="4983480"/>
            <a:ext cx="5943600" cy="1508760"/>
          </a:xfrm>
          <a:prstGeom prst="rect">
            <a:avLst/>
          </a:prstGeom>
          <a:solidFill>
            <a:srgbClr val="0A11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 lIns="164592" rIns="164592" tIns="73152" bIns="73152"/>
          <a:lstStyle/>
          <a:p>
            <a:pPr algn="l"/>
            <a:r>
              <a:rPr sz="1000" b="1">
                <a:solidFill>
                  <a:srgbClr val="75D7FF"/>
                </a:solidFill>
                <a:latin typeface="Avenir Next"/>
              </a:rPr>
              <a:t>INFORMATION</a:t>
            </a:r>
          </a:p>
          <a:p>
            <a:pPr algn="l"/>
            <a:r>
              <a:rPr sz="2600" b="1">
                <a:solidFill>
                  <a:srgbClr val="F7FBFF"/>
                </a:solidFill>
                <a:latin typeface="Avenir Next"/>
              </a:rPr>
              <a:t>Compression As Intelligence</a:t>
            </a:r>
          </a:p>
          <a:p>
            <a:pPr algn="l"/>
            <a:r>
              <a:rPr sz="1500">
                <a:solidFill>
                  <a:srgbClr val="B2C6E7"/>
                </a:solidFill>
                <a:latin typeface="Avenir Next"/>
              </a:rPr>
              <a:t>Compression is not just storage, it is prediction power.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9-08-virtual-universes-16x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11480" y="4983480"/>
            <a:ext cx="5943600" cy="1508760"/>
          </a:xfrm>
          <a:prstGeom prst="rect">
            <a:avLst/>
          </a:prstGeom>
          <a:solidFill>
            <a:srgbClr val="0A11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 lIns="164592" rIns="164592" tIns="73152" bIns="73152"/>
          <a:lstStyle/>
          <a:p>
            <a:pPr algn="l"/>
            <a:r>
              <a:rPr sz="1000" b="1">
                <a:solidFill>
                  <a:srgbClr val="75D7FF"/>
                </a:solidFill>
                <a:latin typeface="Avenir Next"/>
              </a:rPr>
              <a:t>SIMULATION</a:t>
            </a:r>
          </a:p>
          <a:p>
            <a:pPr algn="l"/>
            <a:r>
              <a:rPr sz="2600" b="1">
                <a:solidFill>
                  <a:srgbClr val="F7FBFF"/>
                </a:solidFill>
                <a:latin typeface="Avenir Next"/>
              </a:rPr>
              <a:t>Virtual Universes</a:t>
            </a:r>
          </a:p>
          <a:p>
            <a:pPr algn="l"/>
            <a:r>
              <a:rPr sz="1500">
                <a:solidFill>
                  <a:srgbClr val="B2C6E7"/>
                </a:solidFill>
                <a:latin typeface="Avenir Next"/>
              </a:rPr>
              <a:t>Abundant compute turns possibility space into a new frontier.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